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3" r:id="rId6"/>
    <p:sldId id="264" r:id="rId7"/>
    <p:sldId id="265" r:id="rId8"/>
    <p:sldId id="266" r:id="rId9"/>
    <p:sldId id="267" r:id="rId10"/>
    <p:sldId id="268" r:id="rId11"/>
    <p:sldId id="270" r:id="rId12"/>
    <p:sldId id="269" r:id="rId13"/>
    <p:sldId id="271" r:id="rId14"/>
    <p:sldId id="272" r:id="rId15"/>
    <p:sldId id="273" r:id="rId16"/>
    <p:sldId id="274" r:id="rId17"/>
    <p:sldId id="275" r:id="rId18"/>
    <p:sldId id="276" r:id="rId19"/>
    <p:sldId id="277" r:id="rId20"/>
    <p:sldId id="26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5FC7EE2-AFA3-4970-8DEF-80ECF41B720B}" type="datetimeFigureOut">
              <a:rPr lang="en-AU" smtClean="0"/>
              <a:t>26/12/2017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1005736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5FC7EE2-AFA3-4970-8DEF-80ECF41B720B}" type="datetimeFigureOut">
              <a:rPr lang="en-AU" smtClean="0"/>
              <a:t>26/12/2017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3314290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5FC7EE2-AFA3-4970-8DEF-80ECF41B720B}" type="datetimeFigureOut">
              <a:rPr lang="en-AU" smtClean="0"/>
              <a:t>26/12/2017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2536856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5FC7EE2-AFA3-4970-8DEF-80ECF41B720B}" type="datetimeFigureOut">
              <a:rPr lang="en-AU" smtClean="0"/>
              <a:t>26/12/2017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390920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FC7EE2-AFA3-4970-8DEF-80ECF41B720B}" type="datetimeFigureOut">
              <a:rPr lang="en-AU" smtClean="0"/>
              <a:t>26/12/2017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2680453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75FC7EE2-AFA3-4970-8DEF-80ECF41B720B}" type="datetimeFigureOut">
              <a:rPr lang="en-AU" smtClean="0"/>
              <a:t>26/12/2017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1037717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75FC7EE2-AFA3-4970-8DEF-80ECF41B720B}" type="datetimeFigureOut">
              <a:rPr lang="en-AU" smtClean="0"/>
              <a:t>26/12/2017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341229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5FC7EE2-AFA3-4970-8DEF-80ECF41B720B}" type="datetimeFigureOut">
              <a:rPr lang="en-AU" smtClean="0"/>
              <a:t>26/12/2017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1211875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FC7EE2-AFA3-4970-8DEF-80ECF41B720B}" type="datetimeFigureOut">
              <a:rPr lang="en-AU" smtClean="0"/>
              <a:t>26/12/2017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4270461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FC7EE2-AFA3-4970-8DEF-80ECF41B720B}" type="datetimeFigureOut">
              <a:rPr lang="en-AU" smtClean="0"/>
              <a:t>26/12/2017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287592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FC7EE2-AFA3-4970-8DEF-80ECF41B720B}" type="datetimeFigureOut">
              <a:rPr lang="en-AU" smtClean="0"/>
              <a:t>26/12/2017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99C527E-F8EA-4E54-9048-70E5F925B790}" type="slidenum">
              <a:rPr lang="en-AU" smtClean="0"/>
              <a:t>‹#›</a:t>
            </a:fld>
            <a:endParaRPr lang="en-AU"/>
          </a:p>
        </p:txBody>
      </p:sp>
    </p:spTree>
    <p:extLst>
      <p:ext uri="{BB962C8B-B14F-4D97-AF65-F5344CB8AC3E}">
        <p14:creationId xmlns:p14="http://schemas.microsoft.com/office/powerpoint/2010/main" val="4124946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FC7EE2-AFA3-4970-8DEF-80ECF41B720B}" type="datetimeFigureOut">
              <a:rPr lang="en-AU" smtClean="0"/>
              <a:t>26/12/2017</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9C527E-F8EA-4E54-9048-70E5F925B790}" type="slidenum">
              <a:rPr lang="en-AU" smtClean="0"/>
              <a:t>‹#›</a:t>
            </a:fld>
            <a:endParaRPr lang="en-AU"/>
          </a:p>
        </p:txBody>
      </p:sp>
    </p:spTree>
    <p:extLst>
      <p:ext uri="{BB962C8B-B14F-4D97-AF65-F5344CB8AC3E}">
        <p14:creationId xmlns:p14="http://schemas.microsoft.com/office/powerpoint/2010/main" val="1163122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b="1" dirty="0" smtClean="0"/>
              <a:t>Tourism Marketing for small businesses</a:t>
            </a:r>
            <a:endParaRPr lang="en-AU" b="1" dirty="0"/>
          </a:p>
        </p:txBody>
      </p:sp>
      <p:sp>
        <p:nvSpPr>
          <p:cNvPr id="5" name="Content Placeholder 4"/>
          <p:cNvSpPr>
            <a:spLocks noGrp="1"/>
          </p:cNvSpPr>
          <p:nvPr>
            <p:ph idx="1"/>
          </p:nvPr>
        </p:nvSpPr>
        <p:spPr>
          <a:xfrm>
            <a:off x="838200" y="2544791"/>
            <a:ext cx="4820728" cy="3632171"/>
          </a:xfrm>
        </p:spPr>
        <p:txBody>
          <a:bodyPr>
            <a:normAutofit/>
          </a:bodyPr>
          <a:lstStyle/>
          <a:p>
            <a:pPr marL="0" indent="0">
              <a:buNone/>
            </a:pPr>
            <a:r>
              <a:rPr lang="en-AU" sz="3600" dirty="0" smtClean="0"/>
              <a:t>Chapter 9</a:t>
            </a:r>
          </a:p>
          <a:p>
            <a:pPr marL="0" indent="0">
              <a:buNone/>
            </a:pPr>
            <a:endParaRPr lang="en-AU" sz="3600" dirty="0"/>
          </a:p>
          <a:p>
            <a:pPr marL="0" indent="0">
              <a:buNone/>
            </a:pPr>
            <a:r>
              <a:rPr lang="en-AU" sz="3600" dirty="0" smtClean="0"/>
              <a:t>Promoting Tourism Services to Consumers</a:t>
            </a:r>
            <a:endParaRPr lang="en-AU" sz="3600" dirty="0"/>
          </a:p>
        </p:txBody>
      </p:sp>
      <p:pic>
        <p:nvPicPr>
          <p:cNvPr id="6" name="Picture 5"/>
          <p:cNvPicPr>
            <a:picLocks noChangeAspect="1"/>
          </p:cNvPicPr>
          <p:nvPr/>
        </p:nvPicPr>
        <p:blipFill>
          <a:blip r:embed="rId2"/>
          <a:stretch>
            <a:fillRect/>
          </a:stretch>
        </p:blipFill>
        <p:spPr>
          <a:xfrm>
            <a:off x="8071363" y="1718140"/>
            <a:ext cx="4120637" cy="5139860"/>
          </a:xfrm>
          <a:prstGeom prst="rect">
            <a:avLst/>
          </a:prstGeom>
        </p:spPr>
      </p:pic>
    </p:spTree>
    <p:extLst>
      <p:ext uri="{BB962C8B-B14F-4D97-AF65-F5344CB8AC3E}">
        <p14:creationId xmlns:p14="http://schemas.microsoft.com/office/powerpoint/2010/main" val="1564886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The marketing communication process</a:t>
            </a:r>
            <a:endParaRPr lang="en-AU" b="1" dirty="0"/>
          </a:p>
        </p:txBody>
      </p:sp>
      <p:sp>
        <p:nvSpPr>
          <p:cNvPr id="3" name="Content Placeholder 2"/>
          <p:cNvSpPr>
            <a:spLocks noGrp="1"/>
          </p:cNvSpPr>
          <p:nvPr>
            <p:ph idx="1"/>
          </p:nvPr>
        </p:nvSpPr>
        <p:spPr>
          <a:xfrm>
            <a:off x="838200" y="1825624"/>
            <a:ext cx="10515600" cy="4902979"/>
          </a:xfrm>
        </p:spPr>
        <p:txBody>
          <a:bodyPr>
            <a:normAutofit/>
          </a:bodyPr>
          <a:lstStyle/>
          <a:p>
            <a:pPr marL="0" lvl="0" indent="0">
              <a:buNone/>
            </a:pPr>
            <a:r>
              <a:rPr lang="en-AU" b="1" dirty="0" smtClean="0"/>
              <a:t>5. Select </a:t>
            </a:r>
            <a:r>
              <a:rPr lang="en-AU" b="1" dirty="0"/>
              <a:t>the type of promotion </a:t>
            </a:r>
            <a:endParaRPr lang="en-AU" dirty="0"/>
          </a:p>
          <a:p>
            <a:r>
              <a:rPr lang="en-AU" dirty="0"/>
              <a:t>Different objectives related to the AIDA process require different promotional tactics and media. For example, advertising can be effective in enhancing awareness, whereas personal selling is more </a:t>
            </a:r>
            <a:r>
              <a:rPr lang="en-AU" dirty="0" smtClean="0"/>
              <a:t>effective </a:t>
            </a:r>
            <a:r>
              <a:rPr lang="en-AU" dirty="0"/>
              <a:t>at closing a sale. </a:t>
            </a:r>
            <a:endParaRPr lang="en-AU" dirty="0" smtClean="0"/>
          </a:p>
          <a:p>
            <a:pPr marL="0" lvl="0" indent="0">
              <a:buNone/>
            </a:pPr>
            <a:endParaRPr lang="en-AU" b="1" dirty="0" smtClean="0"/>
          </a:p>
          <a:p>
            <a:pPr marL="0" lvl="0" indent="0">
              <a:buNone/>
            </a:pPr>
            <a:r>
              <a:rPr lang="en-AU" b="1" dirty="0" smtClean="0"/>
              <a:t>6. Monitor </a:t>
            </a:r>
            <a:r>
              <a:rPr lang="en-AU" b="1" dirty="0"/>
              <a:t>the impact</a:t>
            </a:r>
            <a:endParaRPr lang="en-AU" dirty="0"/>
          </a:p>
          <a:p>
            <a:r>
              <a:rPr lang="en-AU" dirty="0" smtClean="0"/>
              <a:t>How </a:t>
            </a:r>
            <a:r>
              <a:rPr lang="en-AU" dirty="0"/>
              <a:t>will we know if we have achieved the objective? The results of some types of promotions (</a:t>
            </a:r>
            <a:r>
              <a:rPr lang="en-AU" dirty="0" err="1"/>
              <a:t>eg</a:t>
            </a:r>
            <a:r>
              <a:rPr lang="en-AU" dirty="0"/>
              <a:t> coupons) are easier to monitor than others (</a:t>
            </a:r>
            <a:r>
              <a:rPr lang="en-AU" dirty="0" err="1"/>
              <a:t>eg</a:t>
            </a:r>
            <a:r>
              <a:rPr lang="en-AU" dirty="0"/>
              <a:t> roadside billboard). This topic is discussed fully in </a:t>
            </a:r>
            <a:r>
              <a:rPr lang="en-AU" i="1" dirty="0"/>
              <a:t>Chapter 14 – Tourism Marketing Performance Measurement</a:t>
            </a:r>
            <a:r>
              <a:rPr lang="en-AU" dirty="0"/>
              <a:t>. </a:t>
            </a:r>
          </a:p>
          <a:p>
            <a:endParaRPr lang="en-AU" dirty="0"/>
          </a:p>
        </p:txBody>
      </p:sp>
    </p:spTree>
    <p:extLst>
      <p:ext uri="{BB962C8B-B14F-4D97-AF65-F5344CB8AC3E}">
        <p14:creationId xmlns:p14="http://schemas.microsoft.com/office/powerpoint/2010/main" val="1467705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Advertising</a:t>
            </a:r>
            <a:endParaRPr lang="en-AU" b="1" dirty="0"/>
          </a:p>
        </p:txBody>
      </p:sp>
      <p:sp>
        <p:nvSpPr>
          <p:cNvPr id="3" name="Content Placeholder 2"/>
          <p:cNvSpPr>
            <a:spLocks noGrp="1"/>
          </p:cNvSpPr>
          <p:nvPr>
            <p:ph idx="1"/>
          </p:nvPr>
        </p:nvSpPr>
        <p:spPr/>
        <p:txBody>
          <a:bodyPr/>
          <a:lstStyle/>
          <a:p>
            <a:r>
              <a:rPr lang="en-AU" dirty="0" smtClean="0"/>
              <a:t>One big idea</a:t>
            </a:r>
          </a:p>
          <a:p>
            <a:pPr lvl="1"/>
            <a:r>
              <a:rPr lang="en-AU" dirty="0" smtClean="0"/>
              <a:t>Attention grabbing, with a meaningful value proposition</a:t>
            </a:r>
          </a:p>
          <a:p>
            <a:r>
              <a:rPr lang="en-AU" dirty="0" smtClean="0"/>
              <a:t>Reinforce the brand identity</a:t>
            </a:r>
          </a:p>
          <a:p>
            <a:pPr lvl="1"/>
            <a:r>
              <a:rPr lang="en-AU" dirty="0" smtClean="0"/>
              <a:t>The image aspired to in the market</a:t>
            </a:r>
            <a:endParaRPr lang="en-AU" dirty="0"/>
          </a:p>
          <a:p>
            <a:r>
              <a:rPr lang="en-AU" dirty="0" smtClean="0"/>
              <a:t>Well scripted</a:t>
            </a:r>
          </a:p>
          <a:p>
            <a:pPr lvl="1"/>
            <a:r>
              <a:rPr lang="en-AU" dirty="0" smtClean="0"/>
              <a:t>To the point, short and snappy</a:t>
            </a:r>
            <a:endParaRPr lang="en-AU" dirty="0"/>
          </a:p>
          <a:p>
            <a:r>
              <a:rPr lang="en-AU" dirty="0" smtClean="0"/>
              <a:t>Call to action</a:t>
            </a:r>
            <a:r>
              <a:rPr lang="en-AU" dirty="0"/>
              <a:t>	</a:t>
            </a:r>
            <a:endParaRPr lang="en-AU" dirty="0" smtClean="0"/>
          </a:p>
          <a:p>
            <a:pPr lvl="1"/>
            <a:r>
              <a:rPr lang="en-AU" dirty="0" smtClean="0"/>
              <a:t>Let the target know how you want them to respond</a:t>
            </a:r>
            <a:endParaRPr lang="en-AU" dirty="0"/>
          </a:p>
        </p:txBody>
      </p:sp>
    </p:spTree>
    <p:extLst>
      <p:ext uri="{BB962C8B-B14F-4D97-AF65-F5344CB8AC3E}">
        <p14:creationId xmlns:p14="http://schemas.microsoft.com/office/powerpoint/2010/main" val="345730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Advertising</a:t>
            </a:r>
            <a:endParaRPr lang="en-AU"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0598810"/>
              </p:ext>
            </p:extLst>
          </p:nvPr>
        </p:nvGraphicFramePr>
        <p:xfrm>
          <a:off x="1457862" y="1553979"/>
          <a:ext cx="9152628" cy="5014824"/>
        </p:xfrm>
        <a:graphic>
          <a:graphicData uri="http://schemas.openxmlformats.org/drawingml/2006/table">
            <a:tbl>
              <a:tblPr firstRow="1" firstCol="1" bandRow="1">
                <a:tableStyleId>{5C22544A-7EE6-4342-B048-85BDC9FD1C3A}</a:tableStyleId>
              </a:tblPr>
              <a:tblGrid>
                <a:gridCol w="4576314"/>
                <a:gridCol w="4576314"/>
              </a:tblGrid>
              <a:tr h="346993">
                <a:tc>
                  <a:txBody>
                    <a:bodyPr/>
                    <a:lstStyle/>
                    <a:p>
                      <a:pPr algn="ctr">
                        <a:lnSpc>
                          <a:spcPct val="150000"/>
                        </a:lnSpc>
                        <a:spcAft>
                          <a:spcPts val="0"/>
                        </a:spcAft>
                      </a:pPr>
                      <a:r>
                        <a:rPr lang="en-AU" sz="1800" dirty="0">
                          <a:effectLst/>
                        </a:rPr>
                        <a:t>Potential advantages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AU" sz="1800">
                          <a:effectLst/>
                        </a:rPr>
                        <a:t>Potential disadvantages</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03344">
                <a:tc>
                  <a:txBody>
                    <a:bodyPr/>
                    <a:lstStyle/>
                    <a:p>
                      <a:pPr marL="342900" lvl="0" indent="-342900">
                        <a:lnSpc>
                          <a:spcPct val="150000"/>
                        </a:lnSpc>
                        <a:spcAft>
                          <a:spcPts val="0"/>
                        </a:spcAft>
                        <a:buFont typeface="Symbol" panose="05050102010706020507" pitchFamily="18" charset="2"/>
                        <a:buChar char=""/>
                      </a:pPr>
                      <a:r>
                        <a:rPr lang="en-AU" sz="1800" dirty="0">
                          <a:effectLst/>
                        </a:rPr>
                        <a:t>High reach at a low cost per reader</a:t>
                      </a:r>
                    </a:p>
                    <a:p>
                      <a:pPr marL="342900" lvl="0" indent="-342900">
                        <a:lnSpc>
                          <a:spcPct val="150000"/>
                        </a:lnSpc>
                        <a:spcAft>
                          <a:spcPts val="0"/>
                        </a:spcAft>
                        <a:buFont typeface="Symbol" panose="05050102010706020507" pitchFamily="18" charset="2"/>
                        <a:buChar char=""/>
                      </a:pPr>
                      <a:r>
                        <a:rPr lang="en-AU" sz="1800" dirty="0">
                          <a:effectLst/>
                        </a:rPr>
                        <a:t>Enables visual creativity</a:t>
                      </a:r>
                    </a:p>
                    <a:p>
                      <a:pPr marL="342900" lvl="0" indent="-342900">
                        <a:lnSpc>
                          <a:spcPct val="150000"/>
                        </a:lnSpc>
                        <a:spcAft>
                          <a:spcPts val="0"/>
                        </a:spcAft>
                        <a:buFont typeface="Symbol" panose="05050102010706020507" pitchFamily="18" charset="2"/>
                        <a:buChar char=""/>
                      </a:pPr>
                      <a:r>
                        <a:rPr lang="en-AU" sz="1800" dirty="0">
                          <a:effectLst/>
                        </a:rPr>
                        <a:t>Useful for enhancing brand salience and brand image</a:t>
                      </a:r>
                    </a:p>
                    <a:p>
                      <a:pPr marL="342900" lvl="0" indent="-342900">
                        <a:lnSpc>
                          <a:spcPct val="150000"/>
                        </a:lnSpc>
                        <a:spcAft>
                          <a:spcPts val="0"/>
                        </a:spcAft>
                        <a:buFont typeface="Symbol" panose="05050102010706020507" pitchFamily="18" charset="2"/>
                        <a:buChar char=""/>
                      </a:pPr>
                      <a:r>
                        <a:rPr lang="en-AU" sz="1800" dirty="0">
                          <a:effectLst/>
                        </a:rPr>
                        <a:t>Opportunity to reach new consumers</a:t>
                      </a:r>
                    </a:p>
                    <a:p>
                      <a:pPr marL="342900" lvl="0" indent="-342900">
                        <a:lnSpc>
                          <a:spcPct val="150000"/>
                        </a:lnSpc>
                        <a:spcAft>
                          <a:spcPts val="0"/>
                        </a:spcAft>
                        <a:buFont typeface="Symbol" panose="05050102010706020507" pitchFamily="18" charset="2"/>
                        <a:buChar char=""/>
                      </a:pPr>
                      <a:r>
                        <a:rPr lang="en-AU" sz="1800" dirty="0">
                          <a:effectLst/>
                        </a:rPr>
                        <a:t>Opportunity to include a call for action</a:t>
                      </a:r>
                    </a:p>
                    <a:p>
                      <a:pPr marL="342900" lvl="0" indent="-342900">
                        <a:lnSpc>
                          <a:spcPct val="150000"/>
                        </a:lnSpc>
                        <a:spcAft>
                          <a:spcPts val="0"/>
                        </a:spcAft>
                        <a:buFont typeface="Symbol" panose="05050102010706020507" pitchFamily="18" charset="2"/>
                        <a:buChar char=""/>
                      </a:pPr>
                      <a:r>
                        <a:rPr lang="en-AU" sz="1800" dirty="0">
                          <a:effectLst/>
                        </a:rPr>
                        <a:t>Non-invasive contact</a:t>
                      </a:r>
                    </a:p>
                    <a:p>
                      <a:pPr marL="342900" lvl="0" indent="-342900">
                        <a:lnSpc>
                          <a:spcPct val="150000"/>
                        </a:lnSpc>
                        <a:spcAft>
                          <a:spcPts val="0"/>
                        </a:spcAft>
                        <a:buFont typeface="Symbol" panose="05050102010706020507" pitchFamily="18" charset="2"/>
                        <a:buChar char=""/>
                      </a:pPr>
                      <a:r>
                        <a:rPr lang="en-AU" sz="1800" dirty="0">
                          <a:effectLst/>
                        </a:rPr>
                        <a:t>Many available media formats</a:t>
                      </a:r>
                    </a:p>
                    <a:p>
                      <a:pPr marL="342900" lvl="0" indent="-342900">
                        <a:lnSpc>
                          <a:spcPct val="150000"/>
                        </a:lnSpc>
                        <a:spcAft>
                          <a:spcPts val="0"/>
                        </a:spcAft>
                        <a:buFont typeface="Symbol" panose="05050102010706020507" pitchFamily="18" charset="2"/>
                        <a:buChar char=""/>
                      </a:pPr>
                      <a:r>
                        <a:rPr lang="en-AU" sz="1800" dirty="0">
                          <a:effectLst/>
                        </a:rPr>
                        <a:t>Ability to target segments through niche media</a:t>
                      </a:r>
                    </a:p>
                    <a:p>
                      <a:pPr marL="342900" lvl="0" indent="-342900">
                        <a:lnSpc>
                          <a:spcPct val="150000"/>
                        </a:lnSpc>
                        <a:spcAft>
                          <a:spcPts val="0"/>
                        </a:spcAft>
                        <a:buFont typeface="Symbol" panose="05050102010706020507" pitchFamily="18" charset="2"/>
                        <a:buChar char=""/>
                      </a:pPr>
                      <a:r>
                        <a:rPr lang="en-AU" sz="1800" dirty="0">
                          <a:effectLst/>
                        </a:rPr>
                        <a:t>Short lead times possible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50000"/>
                        </a:lnSpc>
                        <a:spcAft>
                          <a:spcPts val="0"/>
                        </a:spcAft>
                        <a:buFont typeface="Symbol" panose="05050102010706020507" pitchFamily="18" charset="2"/>
                        <a:buChar char=""/>
                      </a:pPr>
                      <a:r>
                        <a:rPr lang="en-AU" sz="1800" dirty="0">
                          <a:effectLst/>
                        </a:rPr>
                        <a:t>Lower credibility and believability</a:t>
                      </a:r>
                    </a:p>
                    <a:p>
                      <a:pPr marL="342900" lvl="0" indent="-342900">
                        <a:lnSpc>
                          <a:spcPct val="150000"/>
                        </a:lnSpc>
                        <a:spcAft>
                          <a:spcPts val="0"/>
                        </a:spcAft>
                        <a:buFont typeface="Symbol" panose="05050102010706020507" pitchFamily="18" charset="2"/>
                        <a:buChar char=""/>
                      </a:pPr>
                      <a:r>
                        <a:rPr lang="en-AU" sz="1800" dirty="0">
                          <a:effectLst/>
                        </a:rPr>
                        <a:t>Easy for consumers to not pay attention</a:t>
                      </a:r>
                    </a:p>
                    <a:p>
                      <a:pPr marL="342900" lvl="0" indent="-342900">
                        <a:lnSpc>
                          <a:spcPct val="150000"/>
                        </a:lnSpc>
                        <a:spcAft>
                          <a:spcPts val="0"/>
                        </a:spcAft>
                        <a:buFont typeface="Symbol" panose="05050102010706020507" pitchFamily="18" charset="2"/>
                        <a:buChar char=""/>
                      </a:pPr>
                      <a:r>
                        <a:rPr lang="en-AU" sz="1800" dirty="0">
                          <a:effectLst/>
                        </a:rPr>
                        <a:t>Difficult to get noticed in the advertising clutter</a:t>
                      </a:r>
                    </a:p>
                    <a:p>
                      <a:pPr marL="342900" lvl="0" indent="-342900">
                        <a:lnSpc>
                          <a:spcPct val="150000"/>
                        </a:lnSpc>
                        <a:spcAft>
                          <a:spcPts val="0"/>
                        </a:spcAft>
                        <a:buFont typeface="Symbol" panose="05050102010706020507" pitchFamily="18" charset="2"/>
                        <a:buChar char=""/>
                      </a:pPr>
                      <a:r>
                        <a:rPr lang="en-AU" sz="1800" dirty="0">
                          <a:effectLst/>
                        </a:rPr>
                        <a:t>Difficult to close a sale</a:t>
                      </a:r>
                    </a:p>
                    <a:p>
                      <a:pPr marL="342900" lvl="0" indent="-342900">
                        <a:lnSpc>
                          <a:spcPct val="150000"/>
                        </a:lnSpc>
                        <a:spcAft>
                          <a:spcPts val="0"/>
                        </a:spcAft>
                        <a:buFont typeface="Symbol" panose="05050102010706020507" pitchFamily="18" charset="2"/>
                        <a:buChar char=""/>
                      </a:pPr>
                      <a:r>
                        <a:rPr lang="en-AU" sz="1800" dirty="0">
                          <a:effectLst/>
                        </a:rPr>
                        <a:t>Difficult to measure effectiveness </a:t>
                      </a:r>
                    </a:p>
                    <a:p>
                      <a:pPr marL="342900" lvl="0" indent="-342900">
                        <a:lnSpc>
                          <a:spcPct val="150000"/>
                        </a:lnSpc>
                        <a:spcAft>
                          <a:spcPts val="0"/>
                        </a:spcAft>
                        <a:buFont typeface="Symbol" panose="05050102010706020507" pitchFamily="18" charset="2"/>
                        <a:buChar char=""/>
                      </a:pPr>
                      <a:r>
                        <a:rPr lang="en-AU" sz="1800" dirty="0">
                          <a:effectLst/>
                        </a:rPr>
                        <a:t>High wastage</a:t>
                      </a:r>
                    </a:p>
                    <a:p>
                      <a:pPr marL="342900" lvl="0" indent="-342900">
                        <a:lnSpc>
                          <a:spcPct val="150000"/>
                        </a:lnSpc>
                        <a:spcAft>
                          <a:spcPts val="0"/>
                        </a:spcAft>
                        <a:buFont typeface="Symbol" panose="05050102010706020507" pitchFamily="18" charset="2"/>
                        <a:buChar char=""/>
                      </a:pPr>
                      <a:r>
                        <a:rPr lang="en-AU" sz="1800" dirty="0">
                          <a:effectLst/>
                        </a:rPr>
                        <a:t>High cost of prime media space</a:t>
                      </a:r>
                    </a:p>
                    <a:p>
                      <a:pPr marL="342900" lvl="0" indent="-342900">
                        <a:lnSpc>
                          <a:spcPct val="150000"/>
                        </a:lnSpc>
                        <a:spcAft>
                          <a:spcPts val="0"/>
                        </a:spcAft>
                        <a:buFont typeface="Symbol" panose="05050102010706020507" pitchFamily="18" charset="2"/>
                        <a:buChar char=""/>
                      </a:pPr>
                      <a:r>
                        <a:rPr lang="en-AU" sz="1800" dirty="0">
                          <a:effectLst/>
                        </a:rPr>
                        <a:t>Short life span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935557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Sales promotions</a:t>
            </a:r>
            <a:endParaRPr lang="en-AU" b="1" dirty="0"/>
          </a:p>
        </p:txBody>
      </p:sp>
      <p:sp>
        <p:nvSpPr>
          <p:cNvPr id="3" name="Content Placeholder 2"/>
          <p:cNvSpPr>
            <a:spLocks noGrp="1"/>
          </p:cNvSpPr>
          <p:nvPr>
            <p:ph idx="1"/>
          </p:nvPr>
        </p:nvSpPr>
        <p:spPr/>
        <p:txBody>
          <a:bodyPr/>
          <a:lstStyle/>
          <a:p>
            <a:r>
              <a:rPr lang="en-AU" dirty="0" smtClean="0"/>
              <a:t>Essentially incentivised offers</a:t>
            </a:r>
          </a:p>
          <a:p>
            <a:pPr lvl="1"/>
            <a:r>
              <a:rPr lang="en-AU" dirty="0" err="1" smtClean="0"/>
              <a:t>Eg</a:t>
            </a:r>
            <a:r>
              <a:rPr lang="en-AU" dirty="0" smtClean="0"/>
              <a:t> discount coupons</a:t>
            </a:r>
          </a:p>
          <a:p>
            <a:pPr lvl="1"/>
            <a:endParaRPr lang="en-AU" dirty="0" smtClean="0"/>
          </a:p>
          <a:p>
            <a:r>
              <a:rPr lang="en-AU" dirty="0" smtClean="0"/>
              <a:t>Short term initiatives when there is an urgent need to boost sales and cash flow</a:t>
            </a:r>
          </a:p>
          <a:p>
            <a:endParaRPr lang="en-AU" dirty="0" smtClean="0"/>
          </a:p>
          <a:p>
            <a:r>
              <a:rPr lang="en-AU" dirty="0" smtClean="0"/>
              <a:t>A key advantage is the ability to track responses</a:t>
            </a:r>
          </a:p>
          <a:p>
            <a:endParaRPr lang="en-AU" dirty="0" smtClean="0"/>
          </a:p>
          <a:p>
            <a:r>
              <a:rPr lang="en-AU" dirty="0" smtClean="0"/>
              <a:t>A disadvantage is stimulating potential price war with competitors</a:t>
            </a:r>
            <a:endParaRPr lang="en-AU" dirty="0"/>
          </a:p>
        </p:txBody>
      </p:sp>
    </p:spTree>
    <p:extLst>
      <p:ext uri="{BB962C8B-B14F-4D97-AF65-F5344CB8AC3E}">
        <p14:creationId xmlns:p14="http://schemas.microsoft.com/office/powerpoint/2010/main" val="2290608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Personal selling</a:t>
            </a:r>
            <a:endParaRPr lang="en-AU" b="1" dirty="0"/>
          </a:p>
        </p:txBody>
      </p:sp>
      <p:sp>
        <p:nvSpPr>
          <p:cNvPr id="3" name="Content Placeholder 2"/>
          <p:cNvSpPr>
            <a:spLocks noGrp="1"/>
          </p:cNvSpPr>
          <p:nvPr>
            <p:ph idx="1"/>
          </p:nvPr>
        </p:nvSpPr>
        <p:spPr/>
        <p:txBody>
          <a:bodyPr/>
          <a:lstStyle/>
          <a:p>
            <a:r>
              <a:rPr lang="en-AU" dirty="0" smtClean="0"/>
              <a:t>The most effective means to build trust, reduce perceived risk, and close a sale</a:t>
            </a:r>
          </a:p>
          <a:p>
            <a:pPr lvl="1"/>
            <a:r>
              <a:rPr lang="en-AU" dirty="0" err="1" smtClean="0"/>
              <a:t>Eg</a:t>
            </a:r>
            <a:r>
              <a:rPr lang="en-AU" dirty="0" smtClean="0"/>
              <a:t> at consumer expos</a:t>
            </a:r>
          </a:p>
          <a:p>
            <a:pPr lvl="1"/>
            <a:r>
              <a:rPr lang="en-AU" dirty="0" smtClean="0"/>
              <a:t>The art of selling is to take the fear out of saying yes</a:t>
            </a:r>
          </a:p>
          <a:p>
            <a:pPr lvl="1"/>
            <a:endParaRPr lang="en-AU" dirty="0"/>
          </a:p>
          <a:p>
            <a:r>
              <a:rPr lang="en-AU" dirty="0" smtClean="0"/>
              <a:t>Ability to hold the consumer’s attention and gain feedback</a:t>
            </a:r>
          </a:p>
          <a:p>
            <a:r>
              <a:rPr lang="en-AU" dirty="0" smtClean="0"/>
              <a:t>Ability to measure effectiveness</a:t>
            </a:r>
            <a:endParaRPr lang="en-AU" dirty="0" smtClean="0"/>
          </a:p>
          <a:p>
            <a:endParaRPr lang="en-AU" dirty="0"/>
          </a:p>
          <a:p>
            <a:r>
              <a:rPr lang="en-AU" dirty="0" smtClean="0"/>
              <a:t>One of the most expensive forms of promotion</a:t>
            </a:r>
            <a:endParaRPr lang="en-AU" dirty="0" smtClean="0"/>
          </a:p>
          <a:p>
            <a:endParaRPr lang="en-AU" dirty="0"/>
          </a:p>
        </p:txBody>
      </p:sp>
    </p:spTree>
    <p:extLst>
      <p:ext uri="{BB962C8B-B14F-4D97-AF65-F5344CB8AC3E}">
        <p14:creationId xmlns:p14="http://schemas.microsoft.com/office/powerpoint/2010/main" val="3246504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Direct (e)mail</a:t>
            </a:r>
            <a:endParaRPr lang="en-AU" b="1" dirty="0"/>
          </a:p>
        </p:txBody>
      </p:sp>
      <p:sp>
        <p:nvSpPr>
          <p:cNvPr id="3" name="Content Placeholder 2"/>
          <p:cNvSpPr>
            <a:spLocks noGrp="1"/>
          </p:cNvSpPr>
          <p:nvPr>
            <p:ph idx="1"/>
          </p:nvPr>
        </p:nvSpPr>
        <p:spPr/>
        <p:txBody>
          <a:bodyPr/>
          <a:lstStyle/>
          <a:p>
            <a:r>
              <a:rPr lang="en-AU" dirty="0" smtClean="0"/>
              <a:t>Communicating directly with consumers via mail, email and SMS</a:t>
            </a:r>
          </a:p>
          <a:p>
            <a:r>
              <a:rPr lang="en-AU" dirty="0" smtClean="0"/>
              <a:t>Enables high audience selectivity</a:t>
            </a:r>
          </a:p>
          <a:p>
            <a:pPr lvl="1"/>
            <a:r>
              <a:rPr lang="en-AU" dirty="0" err="1" smtClean="0"/>
              <a:t>Eg</a:t>
            </a:r>
            <a:r>
              <a:rPr lang="en-AU" dirty="0" smtClean="0"/>
              <a:t> a data base mailing list</a:t>
            </a:r>
          </a:p>
          <a:p>
            <a:r>
              <a:rPr lang="en-AU" dirty="0" smtClean="0"/>
              <a:t>Messages tailored to appeal to the needs of target audience</a:t>
            </a:r>
          </a:p>
          <a:p>
            <a:r>
              <a:rPr lang="en-AU" dirty="0" smtClean="0"/>
              <a:t>Useful for following up after other forms of promotion</a:t>
            </a:r>
          </a:p>
          <a:p>
            <a:r>
              <a:rPr lang="en-AU" dirty="0" smtClean="0"/>
              <a:t>Ethical and legal implications</a:t>
            </a:r>
          </a:p>
          <a:p>
            <a:r>
              <a:rPr lang="en-AU" dirty="0" smtClean="0"/>
              <a:t>Difficult to stand out from the clutter of other direct marketers</a:t>
            </a:r>
          </a:p>
          <a:p>
            <a:r>
              <a:rPr lang="en-AU" dirty="0" smtClean="0"/>
              <a:t>Ability to monitor responses</a:t>
            </a:r>
            <a:endParaRPr lang="en-AU" dirty="0"/>
          </a:p>
        </p:txBody>
      </p:sp>
    </p:spTree>
    <p:extLst>
      <p:ext uri="{BB962C8B-B14F-4D97-AF65-F5344CB8AC3E}">
        <p14:creationId xmlns:p14="http://schemas.microsoft.com/office/powerpoint/2010/main" val="2021916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Point of sale</a:t>
            </a:r>
            <a:endParaRPr lang="en-AU" b="1" dirty="0"/>
          </a:p>
        </p:txBody>
      </p:sp>
      <p:sp>
        <p:nvSpPr>
          <p:cNvPr id="3" name="Content Placeholder 2"/>
          <p:cNvSpPr>
            <a:spLocks noGrp="1"/>
          </p:cNvSpPr>
          <p:nvPr>
            <p:ph idx="1"/>
          </p:nvPr>
        </p:nvSpPr>
        <p:spPr/>
        <p:txBody>
          <a:bodyPr/>
          <a:lstStyle/>
          <a:p>
            <a:r>
              <a:rPr lang="en-AU" dirty="0" smtClean="0"/>
              <a:t>Situated on-site at the point of payment</a:t>
            </a:r>
          </a:p>
          <a:p>
            <a:pPr lvl="1"/>
            <a:r>
              <a:rPr lang="en-AU" dirty="0" err="1" smtClean="0"/>
              <a:t>Eg</a:t>
            </a:r>
            <a:r>
              <a:rPr lang="en-AU" dirty="0" smtClean="0"/>
              <a:t> cash register, restaurant table</a:t>
            </a:r>
          </a:p>
          <a:p>
            <a:r>
              <a:rPr lang="en-AU" dirty="0" smtClean="0"/>
              <a:t>Aims to stimulate impulse buying</a:t>
            </a:r>
          </a:p>
          <a:p>
            <a:r>
              <a:rPr lang="en-AU" dirty="0" smtClean="0"/>
              <a:t>Typically sales promotion offers</a:t>
            </a:r>
          </a:p>
          <a:p>
            <a:pPr lvl="1"/>
            <a:r>
              <a:rPr lang="en-AU" dirty="0" err="1" smtClean="0"/>
              <a:t>Eg</a:t>
            </a:r>
            <a:r>
              <a:rPr lang="en-AU" dirty="0" smtClean="0"/>
              <a:t> competition, bundle discount, giveaways</a:t>
            </a:r>
          </a:p>
          <a:p>
            <a:r>
              <a:rPr lang="en-AU" dirty="0" smtClean="0"/>
              <a:t>Often offers are made for certain times of the day/week</a:t>
            </a:r>
          </a:p>
          <a:p>
            <a:pPr lvl="1"/>
            <a:r>
              <a:rPr lang="en-AU" dirty="0" err="1" smtClean="0"/>
              <a:t>Eg</a:t>
            </a:r>
            <a:r>
              <a:rPr lang="en-AU" dirty="0" smtClean="0"/>
              <a:t> daily happy hour, mid-week specials</a:t>
            </a:r>
          </a:p>
          <a:p>
            <a:endParaRPr lang="en-AU" dirty="0"/>
          </a:p>
        </p:txBody>
      </p:sp>
    </p:spTree>
    <p:extLst>
      <p:ext uri="{BB962C8B-B14F-4D97-AF65-F5344CB8AC3E}">
        <p14:creationId xmlns:p14="http://schemas.microsoft.com/office/powerpoint/2010/main" val="2576599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Consumer expos</a:t>
            </a:r>
            <a:endParaRPr lang="en-AU" b="1" dirty="0"/>
          </a:p>
        </p:txBody>
      </p:sp>
      <p:sp>
        <p:nvSpPr>
          <p:cNvPr id="3" name="Content Placeholder 2"/>
          <p:cNvSpPr>
            <a:spLocks noGrp="1"/>
          </p:cNvSpPr>
          <p:nvPr>
            <p:ph idx="1"/>
          </p:nvPr>
        </p:nvSpPr>
        <p:spPr/>
        <p:txBody>
          <a:bodyPr>
            <a:normAutofit fontScale="92500"/>
          </a:bodyPr>
          <a:lstStyle/>
          <a:p>
            <a:r>
              <a:rPr lang="en-AU" dirty="0" smtClean="0"/>
              <a:t>Manning a physical presence at:</a:t>
            </a:r>
          </a:p>
          <a:p>
            <a:pPr lvl="1"/>
            <a:r>
              <a:rPr lang="en-AU" dirty="0" smtClean="0"/>
              <a:t>Travel expos</a:t>
            </a:r>
          </a:p>
          <a:p>
            <a:pPr lvl="1"/>
            <a:r>
              <a:rPr lang="en-AU" dirty="0" smtClean="0"/>
              <a:t>Lifestyle expos </a:t>
            </a:r>
            <a:r>
              <a:rPr lang="en-AU" dirty="0" err="1" smtClean="0"/>
              <a:t>eg</a:t>
            </a:r>
            <a:r>
              <a:rPr lang="en-AU" dirty="0" smtClean="0"/>
              <a:t> boating, camping, fishing, food &amp; wine, home &amp; garden</a:t>
            </a:r>
          </a:p>
          <a:p>
            <a:pPr lvl="1"/>
            <a:r>
              <a:rPr lang="en-AU" dirty="0" smtClean="0"/>
              <a:t>Cultural festivals</a:t>
            </a:r>
          </a:p>
          <a:p>
            <a:pPr lvl="1"/>
            <a:r>
              <a:rPr lang="en-AU" dirty="0" smtClean="0"/>
              <a:t>Major sporting events featuring expos </a:t>
            </a:r>
            <a:r>
              <a:rPr lang="en-AU" dirty="0" err="1" smtClean="0"/>
              <a:t>eg</a:t>
            </a:r>
            <a:r>
              <a:rPr lang="en-AU" dirty="0" smtClean="0"/>
              <a:t> major marathons</a:t>
            </a:r>
          </a:p>
          <a:p>
            <a:r>
              <a:rPr lang="en-AU" dirty="0" smtClean="0"/>
              <a:t>Participation can be expensive</a:t>
            </a:r>
          </a:p>
          <a:p>
            <a:r>
              <a:rPr lang="en-AU" dirty="0" smtClean="0"/>
              <a:t>Ability to combine personal selling with other forms of promotion</a:t>
            </a:r>
          </a:p>
          <a:p>
            <a:pPr lvl="1"/>
            <a:r>
              <a:rPr lang="en-AU" dirty="0" err="1" smtClean="0"/>
              <a:t>Eg</a:t>
            </a:r>
            <a:r>
              <a:rPr lang="en-AU" dirty="0" smtClean="0"/>
              <a:t> sales promotions, brochures</a:t>
            </a:r>
          </a:p>
          <a:p>
            <a:r>
              <a:rPr lang="en-AU" dirty="0" smtClean="0"/>
              <a:t>Ability to gain contacts for direct mail database </a:t>
            </a:r>
            <a:r>
              <a:rPr lang="en-AU" dirty="0" err="1" smtClean="0"/>
              <a:t>eg</a:t>
            </a:r>
            <a:r>
              <a:rPr lang="en-AU" dirty="0" smtClean="0"/>
              <a:t> through a competition</a:t>
            </a:r>
          </a:p>
          <a:p>
            <a:r>
              <a:rPr lang="en-AU" dirty="0" smtClean="0"/>
              <a:t>Difficult to monitor effectiveness</a:t>
            </a:r>
            <a:endParaRPr lang="en-AU" dirty="0"/>
          </a:p>
        </p:txBody>
      </p:sp>
    </p:spTree>
    <p:extLst>
      <p:ext uri="{BB962C8B-B14F-4D97-AF65-F5344CB8AC3E}">
        <p14:creationId xmlns:p14="http://schemas.microsoft.com/office/powerpoint/2010/main" val="4090336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Experiential</a:t>
            </a:r>
            <a:endParaRPr lang="en-AU" b="1" dirty="0"/>
          </a:p>
        </p:txBody>
      </p:sp>
      <p:sp>
        <p:nvSpPr>
          <p:cNvPr id="3" name="Content Placeholder 2"/>
          <p:cNvSpPr>
            <a:spLocks noGrp="1"/>
          </p:cNvSpPr>
          <p:nvPr>
            <p:ph idx="1"/>
          </p:nvPr>
        </p:nvSpPr>
        <p:spPr/>
        <p:txBody>
          <a:bodyPr/>
          <a:lstStyle/>
          <a:p>
            <a:r>
              <a:rPr lang="en-AU" dirty="0" smtClean="0"/>
              <a:t>AKA events marketing and engagement marketing</a:t>
            </a:r>
          </a:p>
          <a:p>
            <a:r>
              <a:rPr lang="en-AU" dirty="0" smtClean="0"/>
              <a:t>Staging promotional event in high traffic areas</a:t>
            </a:r>
          </a:p>
          <a:p>
            <a:r>
              <a:rPr lang="en-AU" dirty="0" smtClean="0"/>
              <a:t>Passers-by encouraged to participate in an activity</a:t>
            </a:r>
          </a:p>
          <a:p>
            <a:r>
              <a:rPr lang="en-AU" dirty="0" smtClean="0"/>
              <a:t>Aim is to get consumers to engage with the brand</a:t>
            </a:r>
          </a:p>
          <a:p>
            <a:r>
              <a:rPr lang="en-AU" dirty="0" smtClean="0"/>
              <a:t>Creative promotions can attract media publicity on viral publicity on social media</a:t>
            </a:r>
          </a:p>
          <a:p>
            <a:r>
              <a:rPr lang="en-AU" dirty="0" smtClean="0"/>
              <a:t>Difficult to monitor effectiveness</a:t>
            </a:r>
            <a:endParaRPr lang="en-AU" dirty="0"/>
          </a:p>
        </p:txBody>
      </p:sp>
    </p:spTree>
    <p:extLst>
      <p:ext uri="{BB962C8B-B14F-4D97-AF65-F5344CB8AC3E}">
        <p14:creationId xmlns:p14="http://schemas.microsoft.com/office/powerpoint/2010/main" val="632929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Networking and cooperating to compete</a:t>
            </a:r>
            <a:endParaRPr lang="en-AU" b="1" dirty="0"/>
          </a:p>
        </p:txBody>
      </p:sp>
      <p:sp>
        <p:nvSpPr>
          <p:cNvPr id="3" name="Content Placeholder 2"/>
          <p:cNvSpPr>
            <a:spLocks noGrp="1"/>
          </p:cNvSpPr>
          <p:nvPr>
            <p:ph idx="1"/>
          </p:nvPr>
        </p:nvSpPr>
        <p:spPr/>
        <p:txBody>
          <a:bodyPr/>
          <a:lstStyle/>
          <a:p>
            <a:r>
              <a:rPr lang="en-AU" dirty="0" smtClean="0"/>
              <a:t>A key aim of DMOs is to foster a spirit of </a:t>
            </a:r>
            <a:r>
              <a:rPr lang="en-AU" i="1" dirty="0" smtClean="0"/>
              <a:t>cooperating to compete</a:t>
            </a:r>
          </a:p>
          <a:p>
            <a:r>
              <a:rPr lang="en-AU" dirty="0" smtClean="0"/>
              <a:t>Small businesses, who might compete locally, working together to attract more visitors</a:t>
            </a:r>
            <a:endParaRPr lang="en-AU" dirty="0" smtClean="0"/>
          </a:p>
          <a:p>
            <a:r>
              <a:rPr lang="en-AU" dirty="0" smtClean="0"/>
              <a:t>To stretch promotional resources </a:t>
            </a:r>
          </a:p>
          <a:p>
            <a:r>
              <a:rPr lang="en-AU" dirty="0" smtClean="0"/>
              <a:t>To create a bigger market impact than could be achieved by individual businesses working in isolation</a:t>
            </a:r>
          </a:p>
          <a:p>
            <a:r>
              <a:rPr lang="en-AU" dirty="0" smtClean="0"/>
              <a:t>Particularly effective at consumer expos</a:t>
            </a:r>
          </a:p>
          <a:p>
            <a:r>
              <a:rPr lang="en-AU" dirty="0" smtClean="0"/>
              <a:t>Networking events enable information sharing</a:t>
            </a:r>
            <a:endParaRPr lang="en-AU" dirty="0"/>
          </a:p>
        </p:txBody>
      </p:sp>
    </p:spTree>
    <p:extLst>
      <p:ext uri="{BB962C8B-B14F-4D97-AF65-F5344CB8AC3E}">
        <p14:creationId xmlns:p14="http://schemas.microsoft.com/office/powerpoint/2010/main" val="223297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Chapter learning aims</a:t>
            </a:r>
            <a:endParaRPr lang="en-AU" b="1" dirty="0"/>
          </a:p>
        </p:txBody>
      </p:sp>
      <p:sp>
        <p:nvSpPr>
          <p:cNvPr id="3" name="Content Placeholder 2"/>
          <p:cNvSpPr>
            <a:spLocks noGrp="1"/>
          </p:cNvSpPr>
          <p:nvPr>
            <p:ph idx="1"/>
          </p:nvPr>
        </p:nvSpPr>
        <p:spPr/>
        <p:txBody>
          <a:bodyPr/>
          <a:lstStyle/>
          <a:p>
            <a:pPr marL="0" indent="0">
              <a:lnSpc>
                <a:spcPct val="150000"/>
              </a:lnSpc>
              <a:buNone/>
            </a:pPr>
            <a:r>
              <a:rPr lang="en-AU" sz="3600" dirty="0">
                <a:latin typeface="Times New Roman" panose="02020603050405020304" pitchFamily="18" charset="0"/>
                <a:ea typeface="Times New Roman" panose="02020603050405020304" pitchFamily="18" charset="0"/>
              </a:rPr>
              <a:t>To enhance your understanding of</a:t>
            </a:r>
            <a:r>
              <a:rPr lang="en-AU" sz="3600" dirty="0" smtClean="0">
                <a:latin typeface="Times New Roman" panose="02020603050405020304" pitchFamily="18" charset="0"/>
                <a:ea typeface="Times New Roman" panose="02020603050405020304" pitchFamily="18" charset="0"/>
              </a:rPr>
              <a:t>:</a:t>
            </a:r>
            <a:endParaRPr lang="en-AU" sz="3600" dirty="0">
              <a:latin typeface="Times New Roman" panose="02020603050405020304" pitchFamily="18" charset="0"/>
              <a:ea typeface="Times New Roman" panose="02020603050405020304" pitchFamily="18" charset="0"/>
            </a:endParaRPr>
          </a:p>
          <a:p>
            <a:pPr lvl="0"/>
            <a:endParaRPr lang="en-AU" dirty="0" smtClean="0"/>
          </a:p>
          <a:p>
            <a:pPr lvl="0"/>
            <a:r>
              <a:rPr lang="en-AU" dirty="0" smtClean="0"/>
              <a:t>the </a:t>
            </a:r>
            <a:r>
              <a:rPr lang="en-AU" dirty="0"/>
              <a:t>role of promotion in the marketing plan</a:t>
            </a:r>
          </a:p>
          <a:p>
            <a:pPr lvl="0"/>
            <a:r>
              <a:rPr lang="en-AU" dirty="0"/>
              <a:t>the six-step marketing communications process</a:t>
            </a:r>
          </a:p>
          <a:p>
            <a:pPr lvl="0"/>
            <a:r>
              <a:rPr lang="en-AU" dirty="0"/>
              <a:t>the main approaches used in promoting tourism services to consumers</a:t>
            </a:r>
          </a:p>
          <a:p>
            <a:pPr marL="0" indent="0">
              <a:lnSpc>
                <a:spcPct val="150000"/>
              </a:lnSpc>
              <a:buNone/>
            </a:pPr>
            <a:endParaRPr lang="en-AU" dirty="0">
              <a:latin typeface="Times New Roman" panose="02020603050405020304" pitchFamily="18" charset="0"/>
              <a:ea typeface="Times New Roman" panose="02020603050405020304" pitchFamily="18" charset="0"/>
            </a:endParaRPr>
          </a:p>
          <a:p>
            <a:endParaRPr lang="en-AU" dirty="0"/>
          </a:p>
        </p:txBody>
      </p:sp>
    </p:spTree>
    <p:extLst>
      <p:ext uri="{BB962C8B-B14F-4D97-AF65-F5344CB8AC3E}">
        <p14:creationId xmlns:p14="http://schemas.microsoft.com/office/powerpoint/2010/main" val="3849046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Discussion questions</a:t>
            </a:r>
            <a:endParaRPr lang="en-AU" b="1" dirty="0"/>
          </a:p>
        </p:txBody>
      </p:sp>
      <p:sp>
        <p:nvSpPr>
          <p:cNvPr id="3" name="Content Placeholder 2"/>
          <p:cNvSpPr>
            <a:spLocks noGrp="1"/>
          </p:cNvSpPr>
          <p:nvPr>
            <p:ph idx="1"/>
          </p:nvPr>
        </p:nvSpPr>
        <p:spPr/>
        <p:txBody>
          <a:bodyPr/>
          <a:lstStyle/>
          <a:p>
            <a:pPr lvl="0"/>
            <a:r>
              <a:rPr lang="en-AU" dirty="0"/>
              <a:t>What is the purpose of promotion?</a:t>
            </a:r>
          </a:p>
          <a:p>
            <a:endParaRPr lang="en-AU" dirty="0"/>
          </a:p>
          <a:p>
            <a:pPr lvl="0"/>
            <a:r>
              <a:rPr lang="en-AU" dirty="0"/>
              <a:t>What is the difference in meaning between the terms </a:t>
            </a:r>
            <a:r>
              <a:rPr lang="en-AU" i="1" dirty="0"/>
              <a:t>promotion</a:t>
            </a:r>
            <a:r>
              <a:rPr lang="en-AU" dirty="0"/>
              <a:t> and </a:t>
            </a:r>
            <a:r>
              <a:rPr lang="en-AU" i="1" dirty="0"/>
              <a:t>marketing,</a:t>
            </a:r>
            <a:r>
              <a:rPr lang="en-AU" dirty="0"/>
              <a:t> and why is promotion sometimes incorrectly referred to as marketing?</a:t>
            </a:r>
          </a:p>
          <a:p>
            <a:endParaRPr lang="en-AU" dirty="0"/>
          </a:p>
          <a:p>
            <a:pPr lvl="0"/>
            <a:r>
              <a:rPr lang="en-AU" dirty="0"/>
              <a:t>With so many different forms of promotion and types of media channels, on what basis should a particular approach be selected?</a:t>
            </a:r>
          </a:p>
        </p:txBody>
      </p:sp>
    </p:spTree>
    <p:extLst>
      <p:ext uri="{BB962C8B-B14F-4D97-AF65-F5344CB8AC3E}">
        <p14:creationId xmlns:p14="http://schemas.microsoft.com/office/powerpoint/2010/main" val="430548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Key terms</a:t>
            </a:r>
            <a:endParaRPr lang="en-AU" b="1" dirty="0"/>
          </a:p>
        </p:txBody>
      </p:sp>
      <p:sp>
        <p:nvSpPr>
          <p:cNvPr id="3" name="Content Placeholder 2"/>
          <p:cNvSpPr>
            <a:spLocks noGrp="1"/>
          </p:cNvSpPr>
          <p:nvPr>
            <p:ph idx="1"/>
          </p:nvPr>
        </p:nvSpPr>
        <p:spPr>
          <a:xfrm>
            <a:off x="838200" y="1518249"/>
            <a:ext cx="10515600" cy="5029200"/>
          </a:xfrm>
        </p:spPr>
        <p:txBody>
          <a:bodyPr>
            <a:normAutofit fontScale="85000" lnSpcReduction="20000"/>
          </a:bodyPr>
          <a:lstStyle/>
          <a:p>
            <a:pPr marL="0" indent="0">
              <a:buNone/>
            </a:pPr>
            <a:r>
              <a:rPr lang="en-AU" b="1" dirty="0"/>
              <a:t>Promotion</a:t>
            </a:r>
            <a:endParaRPr lang="en-AU" dirty="0"/>
          </a:p>
          <a:p>
            <a:r>
              <a:rPr lang="en-AU" dirty="0"/>
              <a:t>Promotions are communications in the market, aimed at stimulating demand to generate customers (sales). </a:t>
            </a:r>
            <a:endParaRPr lang="en-AU" dirty="0" smtClean="0"/>
          </a:p>
          <a:p>
            <a:endParaRPr lang="en-AU" dirty="0"/>
          </a:p>
          <a:p>
            <a:pPr marL="0" indent="0">
              <a:buNone/>
            </a:pPr>
            <a:r>
              <a:rPr lang="en-AU" b="1" dirty="0"/>
              <a:t>Marketing communications</a:t>
            </a:r>
            <a:endParaRPr lang="en-AU" dirty="0"/>
          </a:p>
          <a:p>
            <a:r>
              <a:rPr lang="en-AU" dirty="0"/>
              <a:t>Also referred to as </a:t>
            </a:r>
            <a:r>
              <a:rPr lang="en-AU" i="1" dirty="0" err="1"/>
              <a:t>MarComs</a:t>
            </a:r>
            <a:r>
              <a:rPr lang="en-AU" dirty="0"/>
              <a:t> or </a:t>
            </a:r>
            <a:r>
              <a:rPr lang="en-AU" i="1" dirty="0" err="1"/>
              <a:t>Comms</a:t>
            </a:r>
            <a:r>
              <a:rPr lang="en-AU" dirty="0"/>
              <a:t>, and often used interchangeably with the term promotion, this represents the integration of the </a:t>
            </a:r>
            <a:r>
              <a:rPr lang="en-AU" i="1" dirty="0"/>
              <a:t>message</a:t>
            </a:r>
            <a:r>
              <a:rPr lang="en-AU" dirty="0"/>
              <a:t> and the </a:t>
            </a:r>
            <a:r>
              <a:rPr lang="en-AU" i="1" dirty="0"/>
              <a:t>media</a:t>
            </a:r>
            <a:r>
              <a:rPr lang="en-AU" dirty="0"/>
              <a:t> used in the promotional mix to communicate with </a:t>
            </a:r>
            <a:r>
              <a:rPr lang="en-AU" i="1" dirty="0"/>
              <a:t>target consumers</a:t>
            </a:r>
            <a:r>
              <a:rPr lang="en-AU" dirty="0"/>
              <a:t>.</a:t>
            </a:r>
          </a:p>
          <a:p>
            <a:endParaRPr lang="en-AU" dirty="0"/>
          </a:p>
          <a:p>
            <a:pPr marL="0" indent="0">
              <a:buNone/>
            </a:pPr>
            <a:r>
              <a:rPr lang="en-AU" b="1" dirty="0"/>
              <a:t>Hierarchy of needs/AIDA</a:t>
            </a:r>
            <a:endParaRPr lang="en-AU" dirty="0"/>
          </a:p>
          <a:p>
            <a:r>
              <a:rPr lang="en-AU" dirty="0" smtClean="0"/>
              <a:t>A </a:t>
            </a:r>
            <a:r>
              <a:rPr lang="en-AU" dirty="0"/>
              <a:t>theory proposing advertising should lead consumers through a process from reminding them of their needs though to making a purchase. A variation of this is the AIDA model of enhancing </a:t>
            </a:r>
            <a:r>
              <a:rPr lang="en-AU" b="1" dirty="0"/>
              <a:t>A</a:t>
            </a:r>
            <a:r>
              <a:rPr lang="en-AU" dirty="0"/>
              <a:t>wareness, stimulating </a:t>
            </a:r>
            <a:r>
              <a:rPr lang="en-AU" b="1" dirty="0"/>
              <a:t>I</a:t>
            </a:r>
            <a:r>
              <a:rPr lang="en-AU" dirty="0"/>
              <a:t>nterest, creating </a:t>
            </a:r>
            <a:r>
              <a:rPr lang="en-AU" b="1" dirty="0" smtClean="0"/>
              <a:t>D</a:t>
            </a:r>
            <a:r>
              <a:rPr lang="en-AU" dirty="0" smtClean="0"/>
              <a:t>esire</a:t>
            </a:r>
            <a:r>
              <a:rPr lang="en-AU" dirty="0"/>
              <a:t>, which leads to </a:t>
            </a:r>
            <a:r>
              <a:rPr lang="en-AU" b="1" dirty="0"/>
              <a:t>A</a:t>
            </a:r>
            <a:r>
              <a:rPr lang="en-AU" dirty="0"/>
              <a:t>ction (purchase).</a:t>
            </a:r>
          </a:p>
          <a:p>
            <a:endParaRPr lang="en-AU" dirty="0"/>
          </a:p>
        </p:txBody>
      </p:sp>
    </p:spTree>
    <p:extLst>
      <p:ext uri="{BB962C8B-B14F-4D97-AF65-F5344CB8AC3E}">
        <p14:creationId xmlns:p14="http://schemas.microsoft.com/office/powerpoint/2010/main" val="523631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The role of promotion</a:t>
            </a:r>
            <a:endParaRPr lang="en-AU" b="1" dirty="0"/>
          </a:p>
        </p:txBody>
      </p:sp>
      <p:sp>
        <p:nvSpPr>
          <p:cNvPr id="3" name="Content Placeholder 2"/>
          <p:cNvSpPr>
            <a:spLocks noGrp="1"/>
          </p:cNvSpPr>
          <p:nvPr>
            <p:ph idx="1"/>
          </p:nvPr>
        </p:nvSpPr>
        <p:spPr/>
        <p:txBody>
          <a:bodyPr/>
          <a:lstStyle/>
          <a:p>
            <a:r>
              <a:rPr lang="en-AU" dirty="0" smtClean="0"/>
              <a:t>To stimulate demand and generate customers (sales)</a:t>
            </a:r>
          </a:p>
          <a:p>
            <a:endParaRPr lang="en-AU" dirty="0"/>
          </a:p>
          <a:p>
            <a:r>
              <a:rPr lang="en-AU" dirty="0" smtClean="0"/>
              <a:t>Key goals involve informing </a:t>
            </a:r>
            <a:r>
              <a:rPr lang="en-AU" dirty="0" smtClean="0"/>
              <a:t>consumers (awareness), </a:t>
            </a:r>
            <a:r>
              <a:rPr lang="en-AU" dirty="0" smtClean="0"/>
              <a:t>and then persuading and reminding them to act (purchase)</a:t>
            </a:r>
          </a:p>
          <a:p>
            <a:endParaRPr lang="en-AU" dirty="0"/>
          </a:p>
          <a:p>
            <a:r>
              <a:rPr lang="en-AU" dirty="0" smtClean="0"/>
              <a:t>Effective marketing communications require creative ideas to be developed from the critical objective setting in the marketing planning stage</a:t>
            </a:r>
          </a:p>
          <a:p>
            <a:pPr lvl="1"/>
            <a:r>
              <a:rPr lang="en-AU" dirty="0" err="1" smtClean="0"/>
              <a:t>Eg</a:t>
            </a:r>
            <a:r>
              <a:rPr lang="en-AU" dirty="0" smtClean="0"/>
              <a:t> What objective will this promotion achieve?</a:t>
            </a:r>
          </a:p>
        </p:txBody>
      </p:sp>
    </p:spTree>
    <p:extLst>
      <p:ext uri="{BB962C8B-B14F-4D97-AF65-F5344CB8AC3E}">
        <p14:creationId xmlns:p14="http://schemas.microsoft.com/office/powerpoint/2010/main" val="1524668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Promotion budget setting approaches</a:t>
            </a:r>
            <a:endParaRPr lang="en-AU" b="1" dirty="0"/>
          </a:p>
        </p:txBody>
      </p:sp>
      <p:sp>
        <p:nvSpPr>
          <p:cNvPr id="3" name="Content Placeholder 2"/>
          <p:cNvSpPr>
            <a:spLocks noGrp="1"/>
          </p:cNvSpPr>
          <p:nvPr>
            <p:ph idx="1"/>
          </p:nvPr>
        </p:nvSpPr>
        <p:spPr/>
        <p:txBody>
          <a:bodyPr>
            <a:normAutofit/>
          </a:bodyPr>
          <a:lstStyle/>
          <a:p>
            <a:pPr lvl="0"/>
            <a:r>
              <a:rPr lang="en-AU" b="1" dirty="0"/>
              <a:t>Affordability</a:t>
            </a:r>
            <a:r>
              <a:rPr lang="en-AU" dirty="0"/>
              <a:t>.  The simplest approach is to set a budget based on what the business can afford. Most small tourism businesses operate with an uncertain future cash flow and so this approach does actually represent reality rather than what might be ideal. </a:t>
            </a:r>
          </a:p>
          <a:p>
            <a:pPr marL="0" indent="0">
              <a:buNone/>
            </a:pPr>
            <a:r>
              <a:rPr lang="en-AU" dirty="0"/>
              <a:t> </a:t>
            </a:r>
          </a:p>
          <a:p>
            <a:pPr lvl="0"/>
            <a:r>
              <a:rPr lang="en-AU" b="1" dirty="0"/>
              <a:t>Industry average</a:t>
            </a:r>
            <a:r>
              <a:rPr lang="en-AU" dirty="0"/>
              <a:t>. This approach results in a promotion budget based on analysis of what competitors are spending. Similar to </a:t>
            </a:r>
            <a:r>
              <a:rPr lang="en-AU" i="1" dirty="0"/>
              <a:t>going rate</a:t>
            </a:r>
            <a:r>
              <a:rPr lang="en-AU" dirty="0"/>
              <a:t> pricing, where prices are set to match the competition, the assumption is there is a collective wisdom within the sector. </a:t>
            </a:r>
          </a:p>
          <a:p>
            <a:endParaRPr lang="en-AU" dirty="0"/>
          </a:p>
        </p:txBody>
      </p:sp>
    </p:spTree>
    <p:extLst>
      <p:ext uri="{BB962C8B-B14F-4D97-AF65-F5344CB8AC3E}">
        <p14:creationId xmlns:p14="http://schemas.microsoft.com/office/powerpoint/2010/main" val="397653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Promotion budget setting approaches</a:t>
            </a:r>
            <a:endParaRPr lang="en-AU" dirty="0"/>
          </a:p>
        </p:txBody>
      </p:sp>
      <p:sp>
        <p:nvSpPr>
          <p:cNvPr id="3" name="Content Placeholder 2"/>
          <p:cNvSpPr>
            <a:spLocks noGrp="1"/>
          </p:cNvSpPr>
          <p:nvPr>
            <p:ph idx="1"/>
          </p:nvPr>
        </p:nvSpPr>
        <p:spPr/>
        <p:txBody>
          <a:bodyPr>
            <a:normAutofit/>
          </a:bodyPr>
          <a:lstStyle/>
          <a:p>
            <a:pPr lvl="0"/>
            <a:r>
              <a:rPr lang="en-AU" b="1" dirty="0"/>
              <a:t>Ratio of sales</a:t>
            </a:r>
            <a:r>
              <a:rPr lang="en-AU" dirty="0"/>
              <a:t>. This is based on a percentage of past or projected sales, and might be flexible to adjust to actual sales on a monthly basis for example. In this way promotion budget levels are a result of sales, as well as the cause. </a:t>
            </a:r>
            <a:endParaRPr lang="en-AU" dirty="0" smtClean="0"/>
          </a:p>
          <a:p>
            <a:pPr marL="0" lvl="0" indent="0">
              <a:buNone/>
            </a:pPr>
            <a:r>
              <a:rPr lang="en-AU" dirty="0"/>
              <a:t> </a:t>
            </a:r>
          </a:p>
          <a:p>
            <a:pPr lvl="0"/>
            <a:r>
              <a:rPr lang="en-AU" b="1" dirty="0"/>
              <a:t>Marketing objectives</a:t>
            </a:r>
            <a:r>
              <a:rPr lang="en-AU" dirty="0"/>
              <a:t>. An assessment is made of the range of initiatives best suited to achieve the objectives, and these are then costed. If there are clear performance measures, this approach makes the most sense, particularly in terms of justifying the budget rationale to stakeholders such as financiers and investors.</a:t>
            </a:r>
          </a:p>
          <a:p>
            <a:endParaRPr lang="en-AU" dirty="0"/>
          </a:p>
        </p:txBody>
      </p:sp>
    </p:spTree>
    <p:extLst>
      <p:ext uri="{BB962C8B-B14F-4D97-AF65-F5344CB8AC3E}">
        <p14:creationId xmlns:p14="http://schemas.microsoft.com/office/powerpoint/2010/main" val="33829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The marketing communication process</a:t>
            </a:r>
            <a:endParaRPr lang="en-AU" b="1" dirty="0"/>
          </a:p>
        </p:txBody>
      </p:sp>
      <p:sp>
        <p:nvSpPr>
          <p:cNvPr id="3" name="Content Placeholder 2"/>
          <p:cNvSpPr>
            <a:spLocks noGrp="1"/>
          </p:cNvSpPr>
          <p:nvPr>
            <p:ph idx="1"/>
          </p:nvPr>
        </p:nvSpPr>
        <p:spPr>
          <a:xfrm>
            <a:off x="838200" y="1825624"/>
            <a:ext cx="10515600" cy="4833967"/>
          </a:xfrm>
        </p:spPr>
        <p:txBody>
          <a:bodyPr>
            <a:normAutofit/>
          </a:bodyPr>
          <a:lstStyle/>
          <a:p>
            <a:pPr marL="0" lvl="0" indent="0">
              <a:buNone/>
            </a:pPr>
            <a:r>
              <a:rPr lang="en-AU" b="1" dirty="0" smtClean="0"/>
              <a:t>1. Select </a:t>
            </a:r>
            <a:r>
              <a:rPr lang="en-AU" b="1" dirty="0"/>
              <a:t>the marketing objective being addressed</a:t>
            </a:r>
            <a:endParaRPr lang="en-AU" dirty="0"/>
          </a:p>
          <a:p>
            <a:r>
              <a:rPr lang="en-AU" dirty="0" smtClean="0"/>
              <a:t>The </a:t>
            </a:r>
            <a:r>
              <a:rPr lang="en-AU" dirty="0"/>
              <a:t>situation analysis (where are we now?) enables the development of the marketing objectives (where do we want to get to?). </a:t>
            </a:r>
            <a:r>
              <a:rPr lang="en-AU" dirty="0" smtClean="0"/>
              <a:t>The </a:t>
            </a:r>
            <a:r>
              <a:rPr lang="en-AU" dirty="0"/>
              <a:t>first step in designing a specific promotion is to determine which </a:t>
            </a:r>
            <a:r>
              <a:rPr lang="en-AU" dirty="0" smtClean="0"/>
              <a:t>marketing objective </a:t>
            </a:r>
            <a:r>
              <a:rPr lang="en-AU" dirty="0"/>
              <a:t>is being addressed.</a:t>
            </a:r>
          </a:p>
          <a:p>
            <a:endParaRPr lang="en-AU" dirty="0"/>
          </a:p>
          <a:p>
            <a:pPr marL="0" lvl="0" indent="0">
              <a:buNone/>
            </a:pPr>
            <a:r>
              <a:rPr lang="en-AU" b="1" dirty="0" smtClean="0"/>
              <a:t>2. Specify </a:t>
            </a:r>
            <a:r>
              <a:rPr lang="en-AU" b="1" dirty="0"/>
              <a:t>the target segment </a:t>
            </a:r>
            <a:endParaRPr lang="en-AU" dirty="0"/>
          </a:p>
          <a:p>
            <a:r>
              <a:rPr lang="en-AU" dirty="0"/>
              <a:t>Most businesses cater to more than one segment, which by definition means groups of consumers sharing similar needs and/or characteristics. The differences between segments influence the type of message to be communicated, and the media to be used. </a:t>
            </a:r>
          </a:p>
        </p:txBody>
      </p:sp>
    </p:spTree>
    <p:extLst>
      <p:ext uri="{BB962C8B-B14F-4D97-AF65-F5344CB8AC3E}">
        <p14:creationId xmlns:p14="http://schemas.microsoft.com/office/powerpoint/2010/main" val="97525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The marketing communication process</a:t>
            </a:r>
            <a:endParaRPr lang="en-AU" b="1" dirty="0"/>
          </a:p>
        </p:txBody>
      </p:sp>
      <p:sp>
        <p:nvSpPr>
          <p:cNvPr id="3" name="Content Placeholder 2"/>
          <p:cNvSpPr>
            <a:spLocks noGrp="1"/>
          </p:cNvSpPr>
          <p:nvPr>
            <p:ph idx="1"/>
          </p:nvPr>
        </p:nvSpPr>
        <p:spPr>
          <a:xfrm>
            <a:off x="838200" y="1825625"/>
            <a:ext cx="10515600" cy="4851220"/>
          </a:xfrm>
        </p:spPr>
        <p:txBody>
          <a:bodyPr>
            <a:normAutofit fontScale="92500" lnSpcReduction="20000"/>
          </a:bodyPr>
          <a:lstStyle/>
          <a:p>
            <a:pPr marL="0" lvl="0" indent="0">
              <a:buNone/>
            </a:pPr>
            <a:r>
              <a:rPr lang="en-AU" b="1" dirty="0" smtClean="0"/>
              <a:t>3. Determine </a:t>
            </a:r>
            <a:r>
              <a:rPr lang="en-AU" b="1" dirty="0"/>
              <a:t>the desired response</a:t>
            </a:r>
            <a:endParaRPr lang="en-AU" dirty="0"/>
          </a:p>
          <a:p>
            <a:r>
              <a:rPr lang="en-AU" dirty="0"/>
              <a:t>The overall aim of promotion is to stimulate demand to generate sales. However, different objectives might be related to leading different segments through varying stages of a process based on the Hierarchy of Needs theory (see </a:t>
            </a:r>
            <a:r>
              <a:rPr lang="en-AU" dirty="0" err="1"/>
              <a:t>Lavidge</a:t>
            </a:r>
            <a:r>
              <a:rPr lang="en-AU" dirty="0"/>
              <a:t> &amp; Steiner, 1961:</a:t>
            </a:r>
          </a:p>
          <a:p>
            <a:endParaRPr lang="en-AU" dirty="0"/>
          </a:p>
          <a:p>
            <a:pPr lvl="0"/>
            <a:r>
              <a:rPr lang="en-AU" b="1" dirty="0"/>
              <a:t>Stimulating recognition of their needs</a:t>
            </a:r>
            <a:r>
              <a:rPr lang="en-AU" dirty="0"/>
              <a:t>, to create a </a:t>
            </a:r>
            <a:r>
              <a:rPr lang="en-AU" i="1" dirty="0"/>
              <a:t>want</a:t>
            </a:r>
            <a:r>
              <a:rPr lang="en-AU" dirty="0"/>
              <a:t> for our type of service. </a:t>
            </a:r>
          </a:p>
          <a:p>
            <a:pPr lvl="0"/>
            <a:r>
              <a:rPr lang="en-AU" b="1" dirty="0"/>
              <a:t>Increasing brand salience</a:t>
            </a:r>
            <a:r>
              <a:rPr lang="en-AU" dirty="0"/>
              <a:t>, which represents top of mind awareness of our service when a tourism situation is being considered to satisfy a want.</a:t>
            </a:r>
          </a:p>
          <a:p>
            <a:pPr lvl="0"/>
            <a:r>
              <a:rPr lang="en-AU" b="1" dirty="0"/>
              <a:t>Enhancing the brand image</a:t>
            </a:r>
            <a:r>
              <a:rPr lang="en-AU" dirty="0"/>
              <a:t>, so they develop a favourable attitude towards our service, relative to competitors.</a:t>
            </a:r>
          </a:p>
          <a:p>
            <a:pPr lvl="0"/>
            <a:r>
              <a:rPr lang="en-AU" b="1" dirty="0"/>
              <a:t>Stimulating intent to purchase, </a:t>
            </a:r>
            <a:r>
              <a:rPr lang="en-AU" dirty="0"/>
              <a:t>through a call to action. </a:t>
            </a:r>
          </a:p>
          <a:p>
            <a:endParaRPr lang="en-AU" dirty="0"/>
          </a:p>
          <a:p>
            <a:endParaRPr lang="en-AU" dirty="0"/>
          </a:p>
        </p:txBody>
      </p:sp>
    </p:spTree>
    <p:extLst>
      <p:ext uri="{BB962C8B-B14F-4D97-AF65-F5344CB8AC3E}">
        <p14:creationId xmlns:p14="http://schemas.microsoft.com/office/powerpoint/2010/main" val="1349287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The marketing communication process</a:t>
            </a:r>
            <a:endParaRPr lang="en-AU" b="1" dirty="0"/>
          </a:p>
        </p:txBody>
      </p:sp>
      <p:sp>
        <p:nvSpPr>
          <p:cNvPr id="3" name="Content Placeholder 2"/>
          <p:cNvSpPr>
            <a:spLocks noGrp="1"/>
          </p:cNvSpPr>
          <p:nvPr>
            <p:ph idx="1"/>
          </p:nvPr>
        </p:nvSpPr>
        <p:spPr>
          <a:xfrm>
            <a:off x="838200" y="1825625"/>
            <a:ext cx="10515600" cy="4851220"/>
          </a:xfrm>
        </p:spPr>
        <p:txBody>
          <a:bodyPr>
            <a:normAutofit lnSpcReduction="10000"/>
          </a:bodyPr>
          <a:lstStyle/>
          <a:p>
            <a:pPr marL="0" lvl="0" indent="0">
              <a:buNone/>
            </a:pPr>
            <a:r>
              <a:rPr lang="en-AU" b="1" dirty="0" smtClean="0"/>
              <a:t>4. Design </a:t>
            </a:r>
            <a:r>
              <a:rPr lang="en-AU" b="1" dirty="0"/>
              <a:t>the message</a:t>
            </a:r>
            <a:endParaRPr lang="en-AU" dirty="0"/>
          </a:p>
          <a:p>
            <a:r>
              <a:rPr lang="en-AU" dirty="0"/>
              <a:t>All marketing communications should be aimed at stimulating </a:t>
            </a:r>
            <a:r>
              <a:rPr lang="en-AU" i="1" dirty="0"/>
              <a:t>purposeful dialogue</a:t>
            </a:r>
            <a:r>
              <a:rPr lang="en-AU" dirty="0"/>
              <a:t> with the target consumers. </a:t>
            </a:r>
            <a:endParaRPr lang="en-AU" dirty="0" smtClean="0"/>
          </a:p>
          <a:p>
            <a:r>
              <a:rPr lang="en-AU" dirty="0" smtClean="0"/>
              <a:t>Therefore </a:t>
            </a:r>
            <a:r>
              <a:rPr lang="en-AU" dirty="0"/>
              <a:t>the message must be </a:t>
            </a:r>
            <a:r>
              <a:rPr lang="en-AU" i="1" dirty="0"/>
              <a:t>meaningful</a:t>
            </a:r>
            <a:r>
              <a:rPr lang="en-AU" dirty="0"/>
              <a:t> to them, by communicating a </a:t>
            </a:r>
            <a:r>
              <a:rPr lang="en-AU" i="1" dirty="0"/>
              <a:t>value proposition</a:t>
            </a:r>
            <a:r>
              <a:rPr lang="en-AU" dirty="0"/>
              <a:t> that addresses their </a:t>
            </a:r>
            <a:r>
              <a:rPr lang="en-AU" i="1" dirty="0"/>
              <a:t>needs</a:t>
            </a:r>
            <a:r>
              <a:rPr lang="en-AU" dirty="0"/>
              <a:t> and </a:t>
            </a:r>
            <a:r>
              <a:rPr lang="en-AU" i="1" dirty="0"/>
              <a:t>wants</a:t>
            </a:r>
            <a:r>
              <a:rPr lang="en-AU" dirty="0"/>
              <a:t>. </a:t>
            </a:r>
            <a:endParaRPr lang="en-AU" dirty="0" smtClean="0"/>
          </a:p>
          <a:p>
            <a:r>
              <a:rPr lang="en-AU" dirty="0" smtClean="0"/>
              <a:t>To </a:t>
            </a:r>
            <a:r>
              <a:rPr lang="en-AU" i="1" dirty="0"/>
              <a:t>cut through the clutter</a:t>
            </a:r>
            <a:r>
              <a:rPr lang="en-AU" dirty="0"/>
              <a:t> of the noise of competing tourism services and substitute products means messages must be </a:t>
            </a:r>
            <a:r>
              <a:rPr lang="en-AU" i="1" dirty="0"/>
              <a:t>distinctive,</a:t>
            </a:r>
            <a:r>
              <a:rPr lang="en-AU" dirty="0"/>
              <a:t> and </a:t>
            </a:r>
            <a:r>
              <a:rPr lang="en-AU" i="1" dirty="0"/>
              <a:t>focused</a:t>
            </a:r>
            <a:r>
              <a:rPr lang="en-AU" dirty="0"/>
              <a:t> on stimulating the </a:t>
            </a:r>
            <a:r>
              <a:rPr lang="en-AU" i="1" dirty="0"/>
              <a:t>desired response</a:t>
            </a:r>
            <a:r>
              <a:rPr lang="en-AU" dirty="0"/>
              <a:t>. </a:t>
            </a:r>
            <a:endParaRPr lang="en-AU" dirty="0" smtClean="0"/>
          </a:p>
          <a:p>
            <a:r>
              <a:rPr lang="en-AU" dirty="0" smtClean="0"/>
              <a:t>The </a:t>
            </a:r>
            <a:r>
              <a:rPr lang="en-AU" dirty="0"/>
              <a:t>message also needs to be </a:t>
            </a:r>
            <a:r>
              <a:rPr lang="en-AU" i="1" dirty="0"/>
              <a:t>easily </a:t>
            </a:r>
            <a:r>
              <a:rPr lang="en-AU" i="1" dirty="0" smtClean="0"/>
              <a:t>understandable</a:t>
            </a:r>
            <a:r>
              <a:rPr lang="en-AU" dirty="0" smtClean="0"/>
              <a:t>, realistic </a:t>
            </a:r>
            <a:r>
              <a:rPr lang="en-AU" dirty="0"/>
              <a:t>and </a:t>
            </a:r>
            <a:r>
              <a:rPr lang="en-AU" i="1" dirty="0" smtClean="0"/>
              <a:t>believable</a:t>
            </a:r>
            <a:r>
              <a:rPr lang="en-AU" dirty="0"/>
              <a:t>. No matter how incredible the offer, if it’s not backed by a good service at a good price it’s not going to work in the long term.</a:t>
            </a:r>
          </a:p>
          <a:p>
            <a:endParaRPr lang="en-AU" dirty="0"/>
          </a:p>
        </p:txBody>
      </p:sp>
    </p:spTree>
    <p:extLst>
      <p:ext uri="{BB962C8B-B14F-4D97-AF65-F5344CB8AC3E}">
        <p14:creationId xmlns:p14="http://schemas.microsoft.com/office/powerpoint/2010/main" val="3229819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1330</Words>
  <Application>Microsoft Office PowerPoint</Application>
  <PresentationFormat>Widescreen</PresentationFormat>
  <Paragraphs>155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Times New Roman</vt:lpstr>
      <vt:lpstr>Office Theme</vt:lpstr>
      <vt:lpstr>Tourism Marketing for small businesses</vt:lpstr>
      <vt:lpstr>Chapter learning aims</vt:lpstr>
      <vt:lpstr>Key terms</vt:lpstr>
      <vt:lpstr>The role of promotion</vt:lpstr>
      <vt:lpstr>Promotion budget setting approaches</vt:lpstr>
      <vt:lpstr>Promotion budget setting approaches</vt:lpstr>
      <vt:lpstr>The marketing communication process</vt:lpstr>
      <vt:lpstr>The marketing communication process</vt:lpstr>
      <vt:lpstr>The marketing communication process</vt:lpstr>
      <vt:lpstr>The marketing communication process</vt:lpstr>
      <vt:lpstr>Advertising</vt:lpstr>
      <vt:lpstr>Advertising</vt:lpstr>
      <vt:lpstr>Sales promotions</vt:lpstr>
      <vt:lpstr>Personal selling</vt:lpstr>
      <vt:lpstr>Direct (e)mail</vt:lpstr>
      <vt:lpstr>Point of sale</vt:lpstr>
      <vt:lpstr>Consumer expos</vt:lpstr>
      <vt:lpstr>Experiential</vt:lpstr>
      <vt:lpstr>Networking and cooperating to compete</vt:lpstr>
      <vt:lpstr>Discussion questions</vt:lpstr>
    </vt:vector>
  </TitlesOfParts>
  <Company>Queensland University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Pike</dc:creator>
  <cp:lastModifiedBy>Steven Pike</cp:lastModifiedBy>
  <cp:revision>10</cp:revision>
  <dcterms:created xsi:type="dcterms:W3CDTF">2017-12-15T04:25:25Z</dcterms:created>
  <dcterms:modified xsi:type="dcterms:W3CDTF">2017-12-26T03:08:46Z</dcterms:modified>
</cp:coreProperties>
</file>